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03" d="100"/>
          <a:sy n="103" d="100"/>
        </p:scale>
        <p:origin x="-1176" y="-11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eg"/><Relationship Id="rId3"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891821" y="5617774"/>
            <a:ext cx="7382935"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89952" y="1016990"/>
            <a:ext cx="7179733" cy="4831643"/>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990600" y="1009650"/>
            <a:ext cx="7179733" cy="4831643"/>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769521" y="702069"/>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7855433" y="749720"/>
            <a:ext cx="566928" cy="566928"/>
          </a:xfrm>
          <a:prstGeom prst="rect">
            <a:avLst/>
          </a:prstGeom>
          <a:noFill/>
        </p:spPr>
      </p:pic>
      <p:sp>
        <p:nvSpPr>
          <p:cNvPr id="2" name="Title 1"/>
          <p:cNvSpPr>
            <a:spLocks noGrp="1"/>
          </p:cNvSpPr>
          <p:nvPr>
            <p:ph type="ctrTitle"/>
          </p:nvPr>
        </p:nvSpPr>
        <p:spPr>
          <a:xfrm>
            <a:off x="1727201" y="1794935"/>
            <a:ext cx="5723468" cy="1828090"/>
          </a:xfrm>
        </p:spPr>
        <p:txBody>
          <a:bodyPr anchor="b">
            <a:normAutofit/>
          </a:bodyPr>
          <a:lstStyle>
            <a:lvl1pPr>
              <a:defRPr sz="4800"/>
            </a:lvl1pPr>
          </a:lstStyle>
          <a:p>
            <a:r>
              <a:rPr lang="en-AU" smtClean="0"/>
              <a:t>Click to edit Master title style</a:t>
            </a:r>
            <a:endParaRPr lang="en-US"/>
          </a:p>
        </p:txBody>
      </p:sp>
      <p:sp>
        <p:nvSpPr>
          <p:cNvPr id="3" name="Subtitle 2"/>
          <p:cNvSpPr>
            <a:spLocks noGrp="1"/>
          </p:cNvSpPr>
          <p:nvPr>
            <p:ph type="subTitle" idx="1"/>
          </p:nvPr>
        </p:nvSpPr>
        <p:spPr>
          <a:xfrm>
            <a:off x="1727200" y="3736622"/>
            <a:ext cx="5712179" cy="1524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dirty="0"/>
          </a:p>
        </p:txBody>
      </p:sp>
      <p:sp>
        <p:nvSpPr>
          <p:cNvPr id="4" name="Date Placeholder 3"/>
          <p:cNvSpPr>
            <a:spLocks noGrp="1"/>
          </p:cNvSpPr>
          <p:nvPr>
            <p:ph type="dt" sz="half" idx="10"/>
          </p:nvPr>
        </p:nvSpPr>
        <p:spPr>
          <a:xfrm>
            <a:off x="6770676" y="5357592"/>
            <a:ext cx="1213821" cy="365125"/>
          </a:xfrm>
        </p:spPr>
        <p:txBody>
          <a:bodyPr/>
          <a:lstStyle/>
          <a:p>
            <a:fld id="{B7C3F878-F5E8-489B-AC8A-64F2A7E22C28}" type="datetimeFigureOut">
              <a:rPr lang="en-US" smtClean="0"/>
              <a:pPr/>
              <a:t>21/08/11</a:t>
            </a:fld>
            <a:endParaRPr lang="en-US"/>
          </a:p>
        </p:txBody>
      </p:sp>
      <p:sp>
        <p:nvSpPr>
          <p:cNvPr id="5" name="Footer Placeholder 4"/>
          <p:cNvSpPr>
            <a:spLocks noGrp="1"/>
          </p:cNvSpPr>
          <p:nvPr>
            <p:ph type="ftr" sz="quarter" idx="11"/>
          </p:nvPr>
        </p:nvSpPr>
        <p:spPr>
          <a:xfrm>
            <a:off x="1174044" y="5357592"/>
            <a:ext cx="5034845" cy="365125"/>
          </a:xfrm>
        </p:spPr>
        <p:txBody>
          <a:bodyPr/>
          <a:lstStyle/>
          <a:p>
            <a:endParaRPr lang="en-US" dirty="0"/>
          </a:p>
        </p:txBody>
      </p:sp>
      <p:sp>
        <p:nvSpPr>
          <p:cNvPr id="6" name="Slide Number Placeholder 5"/>
          <p:cNvSpPr>
            <a:spLocks noGrp="1"/>
          </p:cNvSpPr>
          <p:nvPr>
            <p:ph type="sldNum" sz="quarter" idx="12"/>
          </p:nvPr>
        </p:nvSpPr>
        <p:spPr>
          <a:xfrm>
            <a:off x="6213930" y="5357592"/>
            <a:ext cx="554023" cy="365125"/>
          </a:xfrm>
        </p:spPr>
        <p:txBody>
          <a:bodyPr/>
          <a:lstStyle>
            <a:lvl1pPr algn="ctr">
              <a:defRPr/>
            </a:lvl1pPr>
          </a:lstStyle>
          <a:p>
            <a:fld id="{651FC063-5EA9-49AF-AFAF-D68C9E82B23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21/08/11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1" y="925690"/>
            <a:ext cx="1430867" cy="4763911"/>
          </a:xfrm>
        </p:spPr>
        <p:txBody>
          <a:bodyPr vert="eaVert"/>
          <a:lstStyle>
            <a:lvl1pPr algn="l">
              <a:defRPr/>
            </a:lvl1pPr>
          </a:lstStyle>
          <a:p>
            <a:r>
              <a:rPr lang="en-AU" smtClean="0"/>
              <a:t>Click to edit Master title style</a:t>
            </a:r>
            <a:endParaRPr lang="en-US" dirty="0"/>
          </a:p>
        </p:txBody>
      </p:sp>
      <p:sp>
        <p:nvSpPr>
          <p:cNvPr id="3" name="Vertical Text Placeholder 2"/>
          <p:cNvSpPr>
            <a:spLocks noGrp="1"/>
          </p:cNvSpPr>
          <p:nvPr>
            <p:ph type="body" orient="vert" idx="1"/>
          </p:nvPr>
        </p:nvSpPr>
        <p:spPr>
          <a:xfrm>
            <a:off x="1298221" y="1106312"/>
            <a:ext cx="5178779" cy="4402667"/>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21/08/11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p>
            <a:fld id="{B7C3F878-F5E8-489B-AC8A-64F2A7E22C28}" type="datetimeFigureOut">
              <a:rPr lang="en-US" smtClean="0"/>
              <a:pPr/>
              <a:t>21/08/11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44979" y="2239430"/>
            <a:ext cx="6254044" cy="1362075"/>
          </a:xfrm>
        </p:spPr>
        <p:txBody>
          <a:bodyPr anchor="b"/>
          <a:lstStyle>
            <a:lvl1pPr algn="ctr">
              <a:defRPr sz="4000" b="0" cap="none" baseline="0"/>
            </a:lvl1pPr>
          </a:lstStyle>
          <a:p>
            <a:r>
              <a:rPr lang="en-AU" smtClean="0"/>
              <a:t>Click to edit Master title style</a:t>
            </a:r>
            <a:endParaRPr lang="en-US" dirty="0"/>
          </a:p>
        </p:txBody>
      </p:sp>
      <p:sp>
        <p:nvSpPr>
          <p:cNvPr id="3" name="Text Placeholder 2"/>
          <p:cNvSpPr>
            <a:spLocks noGrp="1"/>
          </p:cNvSpPr>
          <p:nvPr>
            <p:ph type="body" idx="1"/>
          </p:nvPr>
        </p:nvSpPr>
        <p:spPr>
          <a:xfrm>
            <a:off x="1456267" y="3725334"/>
            <a:ext cx="6231467" cy="1309511"/>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fld id="{B7C3F878-F5E8-489B-AC8A-64F2A7E22C28}" type="datetimeFigureOut">
              <a:rPr lang="en-US" smtClean="0"/>
              <a:pPr/>
              <a:t>21/08/11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5" name="Date Placeholder 4"/>
          <p:cNvSpPr>
            <a:spLocks noGrp="1"/>
          </p:cNvSpPr>
          <p:nvPr>
            <p:ph type="dt" sz="half" idx="10"/>
          </p:nvPr>
        </p:nvSpPr>
        <p:spPr/>
        <p:txBody>
          <a:bodyPr/>
          <a:lstStyle/>
          <a:p>
            <a:fld id="{B7C3F878-F5E8-489B-AC8A-64F2A7E22C28}" type="datetimeFigureOut">
              <a:rPr lang="en-US" smtClean="0"/>
              <a:pPr/>
              <a:t>21/08/11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1FC063-5EA9-49AF-AFAF-D68C9E82B23B}" type="slidenum">
              <a:rPr lang="en-US" smtClean="0"/>
              <a:pPr/>
              <a:t>‹#›</a:t>
            </a:fld>
            <a:endParaRPr lang="en-US"/>
          </a:p>
        </p:txBody>
      </p:sp>
      <p:sp>
        <p:nvSpPr>
          <p:cNvPr id="9" name="Content Placeholder 8"/>
          <p:cNvSpPr>
            <a:spLocks noGrp="1"/>
          </p:cNvSpPr>
          <p:nvPr>
            <p:ph sz="quarter" idx="13"/>
          </p:nvPr>
        </p:nvSpPr>
        <p:spPr>
          <a:xfrm>
            <a:off x="1298448" y="2121407"/>
            <a:ext cx="3200400" cy="3602736"/>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11" name="Content Placeholder 10"/>
          <p:cNvSpPr>
            <a:spLocks noGrp="1"/>
          </p:cNvSpPr>
          <p:nvPr>
            <p:ph sz="quarter" idx="14"/>
          </p:nvPr>
        </p:nvSpPr>
        <p:spPr>
          <a:xfrm>
            <a:off x="4663440" y="2119313"/>
            <a:ext cx="3200400" cy="3605212"/>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1557869" y="2122312"/>
            <a:ext cx="2939521" cy="820208"/>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5" name="Text Placeholder 4"/>
          <p:cNvSpPr>
            <a:spLocks noGrp="1"/>
          </p:cNvSpPr>
          <p:nvPr>
            <p:ph type="body" sz="quarter" idx="3"/>
          </p:nvPr>
        </p:nvSpPr>
        <p:spPr>
          <a:xfrm>
            <a:off x="4910669" y="2122311"/>
            <a:ext cx="2944368" cy="82296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7" name="Date Placeholder 6"/>
          <p:cNvSpPr>
            <a:spLocks noGrp="1"/>
          </p:cNvSpPr>
          <p:nvPr>
            <p:ph type="dt" sz="half" idx="10"/>
          </p:nvPr>
        </p:nvSpPr>
        <p:spPr/>
        <p:txBody>
          <a:bodyPr/>
          <a:lstStyle/>
          <a:p>
            <a:fld id="{B7C3F878-F5E8-489B-AC8A-64F2A7E22C28}" type="datetimeFigureOut">
              <a:rPr lang="en-US" smtClean="0"/>
              <a:pPr/>
              <a:t>21/08/11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1FC063-5EA9-49AF-AFAF-D68C9E82B23B}" type="slidenum">
              <a:rPr lang="en-US" smtClean="0"/>
              <a:pPr/>
              <a:t>‹#›</a:t>
            </a:fld>
            <a:endParaRPr lang="en-US"/>
          </a:p>
        </p:txBody>
      </p:sp>
      <p:sp>
        <p:nvSpPr>
          <p:cNvPr id="11" name="Content Placeholder 10"/>
          <p:cNvSpPr>
            <a:spLocks noGrp="1"/>
          </p:cNvSpPr>
          <p:nvPr>
            <p:ph sz="quarter" idx="13"/>
          </p:nvPr>
        </p:nvSpPr>
        <p:spPr>
          <a:xfrm>
            <a:off x="1298448" y="2944368"/>
            <a:ext cx="3227832" cy="2779776"/>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
        <p:nvSpPr>
          <p:cNvPr id="13" name="Content Placeholder 12"/>
          <p:cNvSpPr>
            <a:spLocks noGrp="1"/>
          </p:cNvSpPr>
          <p:nvPr>
            <p:ph sz="quarter" idx="14"/>
          </p:nvPr>
        </p:nvSpPr>
        <p:spPr>
          <a:xfrm>
            <a:off x="4645151" y="2944813"/>
            <a:ext cx="3227832" cy="2779776"/>
          </a:xfr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2"/>
          <p:cNvSpPr>
            <a:spLocks noGrp="1"/>
          </p:cNvSpPr>
          <p:nvPr>
            <p:ph type="dt" sz="half" idx="10"/>
          </p:nvPr>
        </p:nvSpPr>
        <p:spPr/>
        <p:txBody>
          <a:bodyPr/>
          <a:lstStyle/>
          <a:p>
            <a:fld id="{B7C3F878-F5E8-489B-AC8A-64F2A7E22C28}" type="datetimeFigureOut">
              <a:rPr lang="en-US" smtClean="0"/>
              <a:pPr/>
              <a:t>21/08/11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C3F878-F5E8-489B-AC8A-64F2A7E22C28}" type="datetimeFigureOut">
              <a:rPr lang="en-US" smtClean="0"/>
              <a:pPr/>
              <a:t>21/08/11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1FC063-5EA9-49AF-AFAF-D68C9E82B23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4471416" y="603504"/>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749808" y="576072"/>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8976" y="2020042"/>
            <a:ext cx="3064827" cy="1503037"/>
          </a:xfrm>
        </p:spPr>
        <p:txBody>
          <a:bodyPr anchor="b">
            <a:normAutofit/>
          </a:bodyPr>
          <a:lstStyle>
            <a:lvl1pPr algn="ctr">
              <a:defRPr sz="2400" b="0"/>
            </a:lvl1pPr>
          </a:lstStyle>
          <a:p>
            <a:r>
              <a:rPr lang="en-AU" smtClean="0"/>
              <a:t>Click to edit Master title style</a:t>
            </a:r>
            <a:endParaRPr lang="en-US"/>
          </a:p>
        </p:txBody>
      </p:sp>
      <p:sp>
        <p:nvSpPr>
          <p:cNvPr id="3" name="Content Placeholder 2"/>
          <p:cNvSpPr>
            <a:spLocks noGrp="1"/>
          </p:cNvSpPr>
          <p:nvPr>
            <p:ph idx="1"/>
          </p:nvPr>
        </p:nvSpPr>
        <p:spPr>
          <a:xfrm rot="60000">
            <a:off x="4854291" y="1150993"/>
            <a:ext cx="3020792" cy="462548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
        <p:nvSpPr>
          <p:cNvPr id="4" name="Text Placeholder 3"/>
          <p:cNvSpPr>
            <a:spLocks noGrp="1"/>
          </p:cNvSpPr>
          <p:nvPr>
            <p:ph type="body" sz="half" idx="2"/>
          </p:nvPr>
        </p:nvSpPr>
        <p:spPr>
          <a:xfrm rot="-60000">
            <a:off x="1148125" y="3623748"/>
            <a:ext cx="3048891" cy="21004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a:xfrm rot="60000">
            <a:off x="6341698" y="5885672"/>
            <a:ext cx="1213821" cy="365125"/>
          </a:xfrm>
        </p:spPr>
        <p:txBody>
          <a:bodyPr/>
          <a:lstStyle/>
          <a:p>
            <a:fld id="{B7C3F878-F5E8-489B-AC8A-64F2A7E22C28}" type="datetimeFigureOut">
              <a:rPr lang="en-US" smtClean="0"/>
              <a:pPr/>
              <a:t>21/08/11</a:t>
            </a:fld>
            <a:endParaRPr lang="en-US"/>
          </a:p>
        </p:txBody>
      </p:sp>
      <p:sp>
        <p:nvSpPr>
          <p:cNvPr id="6" name="Footer Placeholder 5"/>
          <p:cNvSpPr>
            <a:spLocks noGrp="1"/>
          </p:cNvSpPr>
          <p:nvPr>
            <p:ph type="ftr" sz="quarter" idx="11"/>
          </p:nvPr>
        </p:nvSpPr>
        <p:spPr>
          <a:xfrm rot="-60000">
            <a:off x="914554" y="5829261"/>
            <a:ext cx="3522607" cy="365125"/>
          </a:xfrm>
        </p:spPr>
        <p:txBody>
          <a:bodyPr/>
          <a:lstStyle/>
          <a:p>
            <a:endParaRPr lang="en-US" dirty="0"/>
          </a:p>
        </p:txBody>
      </p:sp>
      <p:sp>
        <p:nvSpPr>
          <p:cNvPr id="7" name="Slide Number Placeholder 6"/>
          <p:cNvSpPr>
            <a:spLocks noGrp="1"/>
          </p:cNvSpPr>
          <p:nvPr>
            <p:ph type="sldNum" sz="quarter" idx="12"/>
          </p:nvPr>
        </p:nvSpPr>
        <p:spPr>
          <a:xfrm rot="60000">
            <a:off x="7557313" y="5896961"/>
            <a:ext cx="554023" cy="365125"/>
          </a:xfrm>
        </p:spPr>
        <p:txBody>
          <a:bodyPr/>
          <a:lstStyle/>
          <a:p>
            <a:fld id="{651FC063-5EA9-49AF-AFAF-D68C9E82B23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8" name="Group 15"/>
          <p:cNvGrpSpPr/>
          <p:nvPr/>
        </p:nvGrpSpPr>
        <p:grpSpPr>
          <a:xfrm>
            <a:off x="0" y="0"/>
            <a:ext cx="9144000" cy="6858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632177" y="6058038"/>
            <a:ext cx="772160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749204" y="576868"/>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745058" y="575769"/>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4468872" y="605163"/>
            <a:ext cx="3788941" cy="5722296"/>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4464768" y="603920"/>
            <a:ext cx="3788941" cy="5722296"/>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2371106" y="293953"/>
            <a:ext cx="567831" cy="567830"/>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6279647" y="333163"/>
            <a:ext cx="566928" cy="566928"/>
          </a:xfrm>
          <a:prstGeom prst="rect">
            <a:avLst/>
          </a:prstGeom>
          <a:noFill/>
        </p:spPr>
      </p:pic>
      <p:sp>
        <p:nvSpPr>
          <p:cNvPr id="2" name="Title 1"/>
          <p:cNvSpPr>
            <a:spLocks noGrp="1"/>
          </p:cNvSpPr>
          <p:nvPr>
            <p:ph type="title"/>
          </p:nvPr>
        </p:nvSpPr>
        <p:spPr>
          <a:xfrm rot="-60000">
            <a:off x="1106424" y="2020824"/>
            <a:ext cx="3063240" cy="1499616"/>
          </a:xfrm>
        </p:spPr>
        <p:txBody>
          <a:bodyPr anchor="b">
            <a:normAutofit/>
          </a:bodyPr>
          <a:lstStyle>
            <a:lvl1pPr algn="ctr">
              <a:defRPr sz="2400" b="0"/>
            </a:lvl1pPr>
          </a:lstStyle>
          <a:p>
            <a:r>
              <a:rPr lang="en-AU" smtClean="0"/>
              <a:t>Click to edit Master title style</a:t>
            </a:r>
            <a:endParaRPr lang="en-US" dirty="0"/>
          </a:p>
        </p:txBody>
      </p:sp>
      <p:sp>
        <p:nvSpPr>
          <p:cNvPr id="3" name="Picture Placeholder 2"/>
          <p:cNvSpPr>
            <a:spLocks noGrp="1"/>
          </p:cNvSpPr>
          <p:nvPr>
            <p:ph type="pic" idx="1"/>
          </p:nvPr>
        </p:nvSpPr>
        <p:spPr>
          <a:xfrm rot="60000">
            <a:off x="4898615" y="1207272"/>
            <a:ext cx="2913863" cy="4539412"/>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lang="en-US"/>
          </a:p>
        </p:txBody>
      </p:sp>
      <p:sp>
        <p:nvSpPr>
          <p:cNvPr id="4" name="Text Placeholder 3"/>
          <p:cNvSpPr>
            <a:spLocks noGrp="1"/>
          </p:cNvSpPr>
          <p:nvPr>
            <p:ph type="body" sz="half" idx="2"/>
          </p:nvPr>
        </p:nvSpPr>
        <p:spPr>
          <a:xfrm rot="-60000">
            <a:off x="1152144" y="3621024"/>
            <a:ext cx="3044952" cy="210312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a:xfrm rot="60000">
            <a:off x="6345936" y="5888737"/>
            <a:ext cx="1213821" cy="365125"/>
          </a:xfrm>
        </p:spPr>
        <p:txBody>
          <a:bodyPr/>
          <a:lstStyle/>
          <a:p>
            <a:fld id="{B7C3F878-F5E8-489B-AC8A-64F2A7E22C28}" type="datetimeFigureOut">
              <a:rPr lang="en-US" smtClean="0"/>
              <a:pPr/>
              <a:t>21/08/11</a:t>
            </a:fld>
            <a:endParaRPr lang="en-US"/>
          </a:p>
        </p:txBody>
      </p:sp>
      <p:sp>
        <p:nvSpPr>
          <p:cNvPr id="6" name="Footer Placeholder 5"/>
          <p:cNvSpPr>
            <a:spLocks noGrp="1"/>
          </p:cNvSpPr>
          <p:nvPr>
            <p:ph type="ftr" sz="quarter" idx="11"/>
          </p:nvPr>
        </p:nvSpPr>
        <p:spPr>
          <a:xfrm rot="-60000">
            <a:off x="914569" y="5831037"/>
            <a:ext cx="3319043" cy="365125"/>
          </a:xfrm>
        </p:spPr>
        <p:txBody>
          <a:bodyPr/>
          <a:lstStyle/>
          <a:p>
            <a:endParaRPr lang="en-US" dirty="0"/>
          </a:p>
        </p:txBody>
      </p:sp>
      <p:sp>
        <p:nvSpPr>
          <p:cNvPr id="7" name="Slide Number Placeholder 6"/>
          <p:cNvSpPr>
            <a:spLocks noGrp="1"/>
          </p:cNvSpPr>
          <p:nvPr>
            <p:ph type="sldNum" sz="quarter" idx="12"/>
          </p:nvPr>
        </p:nvSpPr>
        <p:spPr>
          <a:xfrm rot="60000">
            <a:off x="7562089" y="5900026"/>
            <a:ext cx="554023" cy="365125"/>
          </a:xfrm>
        </p:spPr>
        <p:txBody>
          <a:bodyPr/>
          <a:lstStyle/>
          <a:p>
            <a:fld id="{651FC063-5EA9-49AF-AFAF-D68C9E82B23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3.jpeg"/><Relationship Id="rId1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9144000" cy="6858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28650" y="6069330"/>
            <a:ext cx="7920991" cy="53721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31520" y="575310"/>
            <a:ext cx="7696200" cy="5715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31520" y="576072"/>
            <a:ext cx="7696200" cy="5715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543741" y="273091"/>
            <a:ext cx="567831" cy="567830"/>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8115079" y="298163"/>
            <a:ext cx="566928" cy="566928"/>
          </a:xfrm>
          <a:prstGeom prst="rect">
            <a:avLst/>
          </a:prstGeom>
          <a:noFill/>
        </p:spPr>
      </p:pic>
      <p:sp>
        <p:nvSpPr>
          <p:cNvPr id="2" name="Title Placeholder 1"/>
          <p:cNvSpPr>
            <a:spLocks noGrp="1"/>
          </p:cNvSpPr>
          <p:nvPr>
            <p:ph type="title"/>
          </p:nvPr>
        </p:nvSpPr>
        <p:spPr>
          <a:xfrm>
            <a:off x="1095023" y="817582"/>
            <a:ext cx="6965245" cy="1202485"/>
          </a:xfrm>
          <a:prstGeom prst="rect">
            <a:avLst/>
          </a:prstGeom>
        </p:spPr>
        <p:txBody>
          <a:bodyPr vert="horz" lIns="91440" tIns="45720" rIns="91440" bIns="45720" rtlCol="0" anchor="ctr">
            <a:normAutofit/>
          </a:bodyPr>
          <a:lstStyle/>
          <a:p>
            <a:r>
              <a:rPr lang="en-AU" smtClean="0"/>
              <a:t>Click to edit Master title style</a:t>
            </a:r>
            <a:endParaRPr lang="en-US" dirty="0"/>
          </a:p>
        </p:txBody>
      </p:sp>
      <p:sp>
        <p:nvSpPr>
          <p:cNvPr id="3" name="Text Placeholder 2"/>
          <p:cNvSpPr>
            <a:spLocks noGrp="1"/>
          </p:cNvSpPr>
          <p:nvPr>
            <p:ph type="body" idx="1"/>
          </p:nvPr>
        </p:nvSpPr>
        <p:spPr>
          <a:xfrm>
            <a:off x="1463040" y="2119257"/>
            <a:ext cx="6196405" cy="3603812"/>
          </a:xfrm>
          <a:prstGeom prst="rect">
            <a:avLst/>
          </a:prstGeom>
        </p:spPr>
        <p:txBody>
          <a:bodyPr vert="horz" lIns="91440" tIns="45720" rIns="91440" bIns="45720" rtlCol="0" anchor="t">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dirty="0"/>
          </a:p>
        </p:txBody>
      </p:sp>
      <p:sp>
        <p:nvSpPr>
          <p:cNvPr id="4" name="Date Placeholder 3"/>
          <p:cNvSpPr>
            <a:spLocks noGrp="1"/>
          </p:cNvSpPr>
          <p:nvPr>
            <p:ph type="dt" sz="half" idx="2"/>
          </p:nvPr>
        </p:nvSpPr>
        <p:spPr>
          <a:xfrm>
            <a:off x="6454588" y="5809152"/>
            <a:ext cx="1213821" cy="365125"/>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B7C3F878-F5E8-489B-AC8A-64F2A7E22C28}" type="datetimeFigureOut">
              <a:rPr lang="en-US" smtClean="0"/>
              <a:pPr/>
              <a:t>21/08/11</a:t>
            </a:fld>
            <a:endParaRPr lang="en-US" dirty="0"/>
          </a:p>
        </p:txBody>
      </p:sp>
      <p:sp>
        <p:nvSpPr>
          <p:cNvPr id="5" name="Footer Placeholder 4"/>
          <p:cNvSpPr>
            <a:spLocks noGrp="1"/>
          </p:cNvSpPr>
          <p:nvPr>
            <p:ph type="ftr" sz="quarter" idx="3"/>
          </p:nvPr>
        </p:nvSpPr>
        <p:spPr>
          <a:xfrm>
            <a:off x="914401" y="5809152"/>
            <a:ext cx="5540188" cy="365125"/>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en-US" dirty="0"/>
          </a:p>
        </p:txBody>
      </p:sp>
      <p:sp>
        <p:nvSpPr>
          <p:cNvPr id="6" name="Slide Number Placeholder 5"/>
          <p:cNvSpPr>
            <a:spLocks noGrp="1"/>
          </p:cNvSpPr>
          <p:nvPr>
            <p:ph type="sldNum" sz="quarter" idx="4"/>
          </p:nvPr>
        </p:nvSpPr>
        <p:spPr>
          <a:xfrm>
            <a:off x="7670202" y="5809152"/>
            <a:ext cx="554023" cy="365125"/>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651FC063-5EA9-49AF-AFAF-D68C9E82B23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5.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youtube.com/watch?v=t8Lnyj8X2Aw&amp;feature=related" TargetMode="External"/><Relationship Id="rId3" Type="http://schemas.openxmlformats.org/officeDocument/2006/relationships/hyperlink" Target="http://www.youtube.com/watch?v=FvyRE-341wU&amp;feature=relate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500333" y="1602768"/>
            <a:ext cx="3390663" cy="3328827"/>
          </a:xfrm>
        </p:spPr>
        <p:txBody>
          <a:bodyPr/>
          <a:lstStyle/>
          <a:p>
            <a:r>
              <a:rPr lang="en-US" b="1" dirty="0" smtClean="0"/>
              <a:t>OMCGs: incidents and responses</a:t>
            </a:r>
            <a:endParaRPr lang="en-US" b="1" dirty="0"/>
          </a:p>
        </p:txBody>
      </p:sp>
      <p:sp>
        <p:nvSpPr>
          <p:cNvPr id="3" name="Subtitle 2"/>
          <p:cNvSpPr>
            <a:spLocks noGrp="1"/>
          </p:cNvSpPr>
          <p:nvPr>
            <p:ph type="subTitle" idx="1"/>
          </p:nvPr>
        </p:nvSpPr>
        <p:spPr>
          <a:xfrm>
            <a:off x="1738490" y="6028875"/>
            <a:ext cx="5712179" cy="600264"/>
          </a:xfrm>
        </p:spPr>
        <p:txBody>
          <a:bodyPr/>
          <a:lstStyle/>
          <a:p>
            <a:r>
              <a:rPr lang="en-US" dirty="0" smtClean="0">
                <a:solidFill>
                  <a:schemeClr val="bg1"/>
                </a:solidFill>
              </a:rPr>
              <a:t>Year 11 Legal Studies</a:t>
            </a:r>
            <a:endParaRPr lang="en-US" dirty="0">
              <a:solidFill>
                <a:schemeClr val="bg1"/>
              </a:solidFill>
            </a:endParaRPr>
          </a:p>
        </p:txBody>
      </p:sp>
      <p:pic>
        <p:nvPicPr>
          <p:cNvPr id="4" name="Picture 3" descr="9780760341100.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7376" y="1368518"/>
            <a:ext cx="3573043" cy="4204281"/>
          </a:xfrm>
          <a:prstGeom prst="rect">
            <a:avLst/>
          </a:prstGeom>
        </p:spPr>
      </p:pic>
    </p:spTree>
    <p:extLst>
      <p:ext uri="{BB962C8B-B14F-4D97-AF65-F5344CB8AC3E}">
        <p14:creationId xmlns:p14="http://schemas.microsoft.com/office/powerpoint/2010/main" val="144475142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Lets review…</a:t>
            </a:r>
            <a:endParaRPr lang="en-US" dirty="0"/>
          </a:p>
        </p:txBody>
      </p:sp>
      <p:sp>
        <p:nvSpPr>
          <p:cNvPr id="3" name="Content Placeholder 2"/>
          <p:cNvSpPr>
            <a:spLocks noGrp="1"/>
          </p:cNvSpPr>
          <p:nvPr>
            <p:ph idx="1"/>
          </p:nvPr>
        </p:nvSpPr>
        <p:spPr>
          <a:xfrm>
            <a:off x="1463040" y="2119257"/>
            <a:ext cx="6723868" cy="3603812"/>
          </a:xfrm>
        </p:spPr>
        <p:txBody>
          <a:bodyPr>
            <a:noAutofit/>
          </a:bodyPr>
          <a:lstStyle/>
          <a:p>
            <a:r>
              <a:rPr lang="en-US" sz="3200" dirty="0"/>
              <a:t>1. Name three Australian </a:t>
            </a:r>
            <a:r>
              <a:rPr lang="en-US" sz="3200" dirty="0" smtClean="0"/>
              <a:t>OMCGs.   </a:t>
            </a:r>
            <a:endParaRPr lang="en-AU" sz="3200" dirty="0"/>
          </a:p>
          <a:p>
            <a:r>
              <a:rPr lang="en-US" sz="3200" dirty="0"/>
              <a:t>2. How many OMCGs are estimated to be operating in Australia? </a:t>
            </a:r>
            <a:endParaRPr lang="en-US" sz="3200" dirty="0" smtClean="0"/>
          </a:p>
          <a:p>
            <a:r>
              <a:rPr lang="en-US" sz="3200" dirty="0" smtClean="0"/>
              <a:t>3</a:t>
            </a:r>
            <a:r>
              <a:rPr lang="en-US" sz="3200" dirty="0"/>
              <a:t>. What are the three top leadership roles in the OMCG hierarchy? </a:t>
            </a:r>
            <a:endParaRPr lang="en-AU" sz="3200" dirty="0"/>
          </a:p>
        </p:txBody>
      </p:sp>
    </p:spTree>
    <p:extLst>
      <p:ext uri="{BB962C8B-B14F-4D97-AF65-F5344CB8AC3E}">
        <p14:creationId xmlns:p14="http://schemas.microsoft.com/office/powerpoint/2010/main" val="21408997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bldLvl="3"/>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latin typeface="Arial"/>
              <a:cs typeface="Arial"/>
            </a:endParaRPr>
          </a:p>
        </p:txBody>
      </p:sp>
      <p:sp>
        <p:nvSpPr>
          <p:cNvPr id="3" name="Content Placeholder 2"/>
          <p:cNvSpPr>
            <a:spLocks noGrp="1"/>
          </p:cNvSpPr>
          <p:nvPr>
            <p:ph idx="1"/>
          </p:nvPr>
        </p:nvSpPr>
        <p:spPr/>
        <p:txBody>
          <a:bodyPr/>
          <a:lstStyle/>
          <a:p>
            <a:r>
              <a:rPr lang="en-US" sz="3200" dirty="0" smtClean="0">
                <a:latin typeface="Arial"/>
                <a:cs typeface="Arial"/>
              </a:rPr>
              <a:t>4. </a:t>
            </a:r>
            <a:r>
              <a:rPr lang="en-US" sz="3200" dirty="0">
                <a:latin typeface="Arial"/>
                <a:cs typeface="Arial"/>
              </a:rPr>
              <a:t>What governs behavior and morals within an OMCG? </a:t>
            </a:r>
            <a:endParaRPr lang="en-US" sz="3200" dirty="0" smtClean="0">
              <a:latin typeface="Arial"/>
              <a:cs typeface="Arial"/>
            </a:endParaRPr>
          </a:p>
          <a:p>
            <a:r>
              <a:rPr lang="en-US" sz="3200" dirty="0" smtClean="0">
                <a:latin typeface="Arial"/>
                <a:cs typeface="Arial"/>
              </a:rPr>
              <a:t>5</a:t>
            </a:r>
            <a:r>
              <a:rPr lang="en-US" sz="3200" dirty="0">
                <a:latin typeface="Arial"/>
                <a:cs typeface="Arial"/>
              </a:rPr>
              <a:t>. What is </a:t>
            </a:r>
            <a:r>
              <a:rPr lang="en-US" sz="3200" dirty="0" smtClean="0">
                <a:latin typeface="Arial"/>
                <a:cs typeface="Arial"/>
              </a:rPr>
              <a:t>an OMCG </a:t>
            </a:r>
            <a:r>
              <a:rPr lang="en-US" sz="3200" dirty="0">
                <a:latin typeface="Arial"/>
                <a:cs typeface="Arial"/>
              </a:rPr>
              <a:t>chapter? </a:t>
            </a:r>
            <a:endParaRPr lang="en-AU" sz="3200" dirty="0">
              <a:latin typeface="Arial"/>
              <a:cs typeface="Arial"/>
            </a:endParaRPr>
          </a:p>
          <a:p>
            <a:r>
              <a:rPr lang="en-US" sz="3200" dirty="0">
                <a:latin typeface="Arial"/>
                <a:cs typeface="Arial"/>
              </a:rPr>
              <a:t>6. What does 1% mean? </a:t>
            </a:r>
            <a:endParaRPr lang="en-US" sz="3200" dirty="0" smtClean="0">
              <a:latin typeface="Arial"/>
              <a:cs typeface="Arial"/>
            </a:endParaRPr>
          </a:p>
          <a:p>
            <a:r>
              <a:rPr lang="en-US" sz="3200" dirty="0" smtClean="0">
                <a:latin typeface="Arial"/>
                <a:cs typeface="Arial"/>
              </a:rPr>
              <a:t>7</a:t>
            </a:r>
            <a:r>
              <a:rPr lang="en-US" sz="3200" dirty="0">
                <a:latin typeface="Arial"/>
                <a:cs typeface="Arial"/>
              </a:rPr>
              <a:t>. What are the class rules? </a:t>
            </a:r>
            <a:endParaRPr lang="en-AU" sz="3200" dirty="0">
              <a:latin typeface="Arial"/>
              <a:cs typeface="Arial"/>
            </a:endParaRPr>
          </a:p>
          <a:p>
            <a:endParaRPr lang="en-US" dirty="0">
              <a:latin typeface="Arial"/>
              <a:cs typeface="Arial"/>
            </a:endParaRPr>
          </a:p>
        </p:txBody>
      </p:sp>
    </p:spTree>
    <p:extLst>
      <p:ext uri="{BB962C8B-B14F-4D97-AF65-F5344CB8AC3E}">
        <p14:creationId xmlns:p14="http://schemas.microsoft.com/office/powerpoint/2010/main" val="179254750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p:tgtEl>
                                          <p:spTgt spid="3">
                                            <p:txEl>
                                              <p:pRg st="3" end="3"/>
                                            </p:txEl>
                                          </p:spTgt>
                                        </p:tgtEl>
                                        <p:attrNameLst>
                                          <p:attrName>ppt_y</p:attrName>
                                        </p:attrNameLst>
                                      </p:cBhvr>
                                      <p:tavLst>
                                        <p:tav tm="0">
                                          <p:val>
                                            <p:strVal val="#ppt_y+#ppt_h*1.125000"/>
                                          </p:val>
                                        </p:tav>
                                        <p:tav tm="100000">
                                          <p:val>
                                            <p:strVal val="#ppt_y"/>
                                          </p:val>
                                        </p:tav>
                                      </p:tavLst>
                                    </p:anim>
                                    <p:animEffect transition="in" filter="wipe(up)">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Terms of </a:t>
            </a:r>
            <a:r>
              <a:rPr lang="en-US" b="1" dirty="0" smtClean="0"/>
              <a:t>reference</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endParaRPr lang="en-AU" dirty="0"/>
          </a:p>
          <a:p>
            <a:r>
              <a:rPr lang="en-US" sz="3200" dirty="0" smtClean="0"/>
              <a:t> Look </a:t>
            </a:r>
            <a:r>
              <a:rPr lang="en-US" sz="3200" dirty="0"/>
              <a:t>at the definitions on p. 286 and 287. </a:t>
            </a:r>
            <a:endParaRPr lang="en-AU" sz="3200" dirty="0"/>
          </a:p>
          <a:p>
            <a:r>
              <a:rPr lang="en-US" sz="3200" dirty="0" smtClean="0"/>
              <a:t> Copy </a:t>
            </a:r>
            <a:r>
              <a:rPr lang="en-US" sz="3200" dirty="0"/>
              <a:t>any terms you </a:t>
            </a:r>
            <a:r>
              <a:rPr lang="en-US" sz="3200" dirty="0" smtClean="0"/>
              <a:t>are not </a:t>
            </a:r>
            <a:r>
              <a:rPr lang="en-US" sz="3200" dirty="0"/>
              <a:t>familiar with into your list.</a:t>
            </a:r>
            <a:endParaRPr lang="en-AU" sz="3200" dirty="0"/>
          </a:p>
          <a:p>
            <a:pPr marL="0" indent="0">
              <a:buNone/>
            </a:pPr>
            <a:endParaRPr lang="en-AU" sz="3200" dirty="0"/>
          </a:p>
          <a:p>
            <a:r>
              <a:rPr lang="en-US" sz="3200" i="1" dirty="0" smtClean="0"/>
              <a:t> Illicit</a:t>
            </a:r>
            <a:r>
              <a:rPr lang="en-US" sz="3200" dirty="0"/>
              <a:t>: forbidden by laws or rules; illegal.</a:t>
            </a:r>
            <a:endParaRPr lang="en-AU" sz="3200" dirty="0"/>
          </a:p>
          <a:p>
            <a:endParaRPr lang="en-US" dirty="0"/>
          </a:p>
        </p:txBody>
      </p:sp>
    </p:spTree>
    <p:extLst>
      <p:ext uri="{BB962C8B-B14F-4D97-AF65-F5344CB8AC3E}">
        <p14:creationId xmlns:p14="http://schemas.microsoft.com/office/powerpoint/2010/main" val="28056522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418" y="817582"/>
            <a:ext cx="7397807" cy="735871"/>
          </a:xfrm>
        </p:spPr>
        <p:txBody>
          <a:bodyPr>
            <a:normAutofit fontScale="90000"/>
          </a:bodyPr>
          <a:lstStyle/>
          <a:p>
            <a:r>
              <a:rPr lang="en-US" sz="3200" b="1" dirty="0"/>
              <a:t>Evaluate the strength of this response</a:t>
            </a:r>
            <a:r>
              <a:rPr lang="en-AU" sz="3200" b="1" dirty="0"/>
              <a:t> </a:t>
            </a:r>
            <a:endParaRPr lang="en-US" sz="3200" b="1" dirty="0"/>
          </a:p>
        </p:txBody>
      </p:sp>
      <p:sp>
        <p:nvSpPr>
          <p:cNvPr id="3" name="Content Placeholder 2"/>
          <p:cNvSpPr>
            <a:spLocks noGrp="1"/>
          </p:cNvSpPr>
          <p:nvPr>
            <p:ph idx="1"/>
          </p:nvPr>
        </p:nvSpPr>
        <p:spPr>
          <a:xfrm>
            <a:off x="1095023" y="1553453"/>
            <a:ext cx="7141203" cy="4438436"/>
          </a:xfrm>
        </p:spPr>
        <p:txBody>
          <a:bodyPr/>
          <a:lstStyle/>
          <a:p>
            <a:pPr marL="0" indent="0">
              <a:buNone/>
            </a:pPr>
            <a:r>
              <a:rPr lang="en-US" sz="2100" i="1" dirty="0"/>
              <a:t>What are OMCGs? Write a </a:t>
            </a:r>
            <a:r>
              <a:rPr lang="en-US" sz="2100" i="1" dirty="0" smtClean="0"/>
              <a:t>detailed, </a:t>
            </a:r>
            <a:r>
              <a:rPr lang="en-US" sz="2100" i="1" dirty="0"/>
              <a:t>one paragraph </a:t>
            </a:r>
            <a:r>
              <a:rPr lang="en-US" sz="2100" i="1" dirty="0" smtClean="0"/>
              <a:t>response</a:t>
            </a:r>
            <a:r>
              <a:rPr lang="en-AU" sz="2100" i="1" dirty="0" smtClean="0"/>
              <a:t>.</a:t>
            </a:r>
          </a:p>
          <a:p>
            <a:pPr marL="0" indent="0">
              <a:buNone/>
            </a:pPr>
            <a:endParaRPr lang="en-AU" sz="2100" i="1" dirty="0" smtClean="0"/>
          </a:p>
          <a:p>
            <a:pPr marL="0" indent="0">
              <a:buNone/>
            </a:pPr>
            <a:r>
              <a:rPr lang="en-US" sz="2500" dirty="0"/>
              <a:t>Outlaw Motorcycle Gangs are criminal </a:t>
            </a:r>
            <a:r>
              <a:rPr lang="en-US" sz="2500" dirty="0" err="1"/>
              <a:t>bikie</a:t>
            </a:r>
            <a:r>
              <a:rPr lang="en-US" sz="2500" dirty="0"/>
              <a:t> gangs that participate in violent crime. Bikers wear </a:t>
            </a:r>
            <a:r>
              <a:rPr lang="en-US" sz="2500" dirty="0" err="1"/>
              <a:t>colours</a:t>
            </a:r>
            <a:r>
              <a:rPr lang="en-US" sz="2500" dirty="0"/>
              <a:t> to demonstrate loyalty and to show their rank within the hierarchy. OMCGs participate in drug running, prostitution and cybercrime. There’s 39 gangs and 4000 members. Outlaw gangs should be illegal in Australia because of the terrible conduct they are involved in. They are not really motorbike clubs, just gangs of criminals. </a:t>
            </a:r>
            <a:endParaRPr lang="en-AU" sz="2500" dirty="0"/>
          </a:p>
          <a:p>
            <a:endParaRPr lang="en-US" dirty="0"/>
          </a:p>
        </p:txBody>
      </p:sp>
    </p:spTree>
    <p:extLst>
      <p:ext uri="{BB962C8B-B14F-4D97-AF65-F5344CB8AC3E}">
        <p14:creationId xmlns:p14="http://schemas.microsoft.com/office/powerpoint/2010/main" val="21597207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5023" y="817583"/>
            <a:ext cx="6965245" cy="797516"/>
          </a:xfrm>
        </p:spPr>
        <p:txBody>
          <a:bodyPr/>
          <a:lstStyle/>
          <a:p>
            <a:r>
              <a:rPr lang="en-US" b="1" dirty="0" smtClean="0"/>
              <a:t>Criteria</a:t>
            </a:r>
            <a:endParaRPr lang="en-US" b="1" dirty="0"/>
          </a:p>
        </p:txBody>
      </p:sp>
      <p:sp>
        <p:nvSpPr>
          <p:cNvPr id="3" name="Content Placeholder 2"/>
          <p:cNvSpPr>
            <a:spLocks noGrp="1"/>
          </p:cNvSpPr>
          <p:nvPr>
            <p:ph idx="1"/>
          </p:nvPr>
        </p:nvSpPr>
        <p:spPr>
          <a:xfrm>
            <a:off x="1463040" y="1726058"/>
            <a:ext cx="6196405" cy="4339803"/>
          </a:xfrm>
        </p:spPr>
        <p:txBody>
          <a:bodyPr>
            <a:normAutofit/>
          </a:bodyPr>
          <a:lstStyle/>
          <a:p>
            <a:pPr lvl="0"/>
            <a:r>
              <a:rPr lang="en-US" sz="2600" dirty="0" smtClean="0"/>
              <a:t> One paragraph.</a:t>
            </a:r>
            <a:endParaRPr lang="en-AU" sz="2600" dirty="0"/>
          </a:p>
          <a:p>
            <a:pPr lvl="0"/>
            <a:r>
              <a:rPr lang="en-US" sz="2600" dirty="0" smtClean="0"/>
              <a:t> Detailed </a:t>
            </a:r>
            <a:r>
              <a:rPr lang="en-US" sz="2600" dirty="0"/>
              <a:t>information, enough to fully answer the </a:t>
            </a:r>
            <a:r>
              <a:rPr lang="en-US" sz="2600" dirty="0" smtClean="0"/>
              <a:t>question.</a:t>
            </a:r>
            <a:endParaRPr lang="en-AU" sz="2600" dirty="0"/>
          </a:p>
          <a:p>
            <a:pPr lvl="0"/>
            <a:r>
              <a:rPr lang="en-US" sz="2600" dirty="0" smtClean="0"/>
              <a:t> Factually </a:t>
            </a:r>
            <a:r>
              <a:rPr lang="en-US" sz="2600" dirty="0"/>
              <a:t>correct and </a:t>
            </a:r>
            <a:r>
              <a:rPr lang="en-US" sz="2600" dirty="0" smtClean="0"/>
              <a:t>complete.</a:t>
            </a:r>
            <a:endParaRPr lang="en-AU" sz="2600" dirty="0"/>
          </a:p>
          <a:p>
            <a:pPr lvl="0"/>
            <a:r>
              <a:rPr lang="en-US" sz="2600" dirty="0" smtClean="0"/>
              <a:t> Information</a:t>
            </a:r>
            <a:r>
              <a:rPr lang="en-US" sz="2600" dirty="0"/>
              <a:t>, rather than unsubstantiated opinion. </a:t>
            </a:r>
            <a:endParaRPr lang="en-US" sz="2600" dirty="0" smtClean="0"/>
          </a:p>
          <a:p>
            <a:pPr lvl="0"/>
            <a:r>
              <a:rPr lang="en-US" sz="2600" dirty="0"/>
              <a:t> </a:t>
            </a:r>
            <a:r>
              <a:rPr lang="en-US" sz="2600" dirty="0" smtClean="0"/>
              <a:t>Formal, sophisticated language.</a:t>
            </a:r>
          </a:p>
          <a:p>
            <a:pPr lvl="0"/>
            <a:endParaRPr lang="en-AU" sz="2600" dirty="0"/>
          </a:p>
          <a:p>
            <a:r>
              <a:rPr lang="en-US" sz="2600" dirty="0" smtClean="0"/>
              <a:t> </a:t>
            </a:r>
            <a:r>
              <a:rPr lang="en-US" sz="2600" i="1" dirty="0" smtClean="0"/>
              <a:t>Criticisms?</a:t>
            </a:r>
            <a:endParaRPr lang="en-US" sz="2600" i="1" dirty="0"/>
          </a:p>
        </p:txBody>
      </p:sp>
    </p:spTree>
    <p:extLst>
      <p:ext uri="{BB962C8B-B14F-4D97-AF65-F5344CB8AC3E}">
        <p14:creationId xmlns:p14="http://schemas.microsoft.com/office/powerpoint/2010/main" val="28043642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12396" y="764397"/>
            <a:ext cx="7336161" cy="5363110"/>
          </a:xfrm>
        </p:spPr>
        <p:txBody>
          <a:bodyPr>
            <a:noAutofit/>
          </a:bodyPr>
          <a:lstStyle/>
          <a:p>
            <a:pPr marL="0" indent="0">
              <a:buNone/>
            </a:pPr>
            <a:r>
              <a:rPr lang="en-US" sz="2200" dirty="0"/>
              <a:t>Outlaw Motorcycle Gangs (OMCGs) are highly structured, </a:t>
            </a:r>
            <a:r>
              <a:rPr lang="en-US" sz="2200" dirty="0" err="1"/>
              <a:t>organised</a:t>
            </a:r>
            <a:r>
              <a:rPr lang="en-US" sz="2200" dirty="0"/>
              <a:t> crime associations that are derived from motorcycle clubs.  Within Australia, it is estimated that there are 39 OMCGs and up to 4000 members. </a:t>
            </a:r>
            <a:r>
              <a:rPr lang="en-US" sz="2200" dirty="0" smtClean="0"/>
              <a:t> However</a:t>
            </a:r>
            <a:r>
              <a:rPr lang="en-US" sz="2200" dirty="0"/>
              <a:t>, because of the secrecy and underground nature of OMCGs precise statistics are not known. </a:t>
            </a:r>
            <a:r>
              <a:rPr lang="en-US" sz="2200" dirty="0" smtClean="0"/>
              <a:t> It </a:t>
            </a:r>
            <a:r>
              <a:rPr lang="en-US" sz="2200" dirty="0"/>
              <a:t>is believed that OMCG membership and activity is increasing. </a:t>
            </a:r>
            <a:r>
              <a:rPr lang="en-US" sz="2200" dirty="0" smtClean="0"/>
              <a:t> The ‘Rebels’ </a:t>
            </a:r>
            <a:r>
              <a:rPr lang="en-US" sz="2200" dirty="0"/>
              <a:t>is the largest OMCG in Australia, with an estimated 2000 members. </a:t>
            </a:r>
            <a:r>
              <a:rPr lang="en-US" sz="2200" dirty="0" smtClean="0"/>
              <a:t> OMCGs </a:t>
            </a:r>
            <a:r>
              <a:rPr lang="en-US" sz="2200" dirty="0"/>
              <a:t>are </a:t>
            </a:r>
            <a:r>
              <a:rPr lang="en-US" sz="2200" dirty="0" err="1" smtClean="0"/>
              <a:t>organised</a:t>
            </a:r>
            <a:r>
              <a:rPr lang="en-US" sz="2200" dirty="0" smtClean="0"/>
              <a:t> </a:t>
            </a:r>
            <a:r>
              <a:rPr lang="en-US" sz="2200" dirty="0"/>
              <a:t>into branches known as ‘chapters’, with a strict hierarchy of leadership. </a:t>
            </a:r>
            <a:r>
              <a:rPr lang="en-US" sz="2200" dirty="0" smtClean="0"/>
              <a:t> Members </a:t>
            </a:r>
            <a:r>
              <a:rPr lang="en-US" sz="2200" dirty="0"/>
              <a:t>are identified by their ‘</a:t>
            </a:r>
            <a:r>
              <a:rPr lang="en-US" sz="2200" dirty="0" err="1"/>
              <a:t>colours</a:t>
            </a:r>
            <a:r>
              <a:rPr lang="en-US" sz="2200" dirty="0"/>
              <a:t>’, the insignia and other patches worn on their jackets. </a:t>
            </a:r>
            <a:r>
              <a:rPr lang="en-US" sz="2200" dirty="0" smtClean="0"/>
              <a:t> </a:t>
            </a:r>
            <a:r>
              <a:rPr lang="en-US" sz="2200" dirty="0" err="1" smtClean="0"/>
              <a:t>Colours</a:t>
            </a:r>
            <a:r>
              <a:rPr lang="en-US" sz="2200" dirty="0" smtClean="0"/>
              <a:t> </a:t>
            </a:r>
            <a:r>
              <a:rPr lang="en-US" sz="2200" dirty="0"/>
              <a:t>are a source of great pride, and represent loyalty and identity within the </a:t>
            </a:r>
            <a:r>
              <a:rPr lang="en-US" sz="2200" dirty="0" smtClean="0"/>
              <a:t>OMCG </a:t>
            </a:r>
            <a:r>
              <a:rPr lang="en-US" sz="2200" dirty="0" err="1" smtClean="0"/>
              <a:t>organisation</a:t>
            </a:r>
            <a:r>
              <a:rPr lang="en-US" sz="2200" dirty="0" smtClean="0"/>
              <a:t>.  </a:t>
            </a:r>
            <a:r>
              <a:rPr lang="en-US" sz="2200" dirty="0"/>
              <a:t>OMCGs are believed to be involved in several illicit activities, including the manufacture and supply drugs, money laundering, fraud and firearms. </a:t>
            </a:r>
            <a:endParaRPr lang="en-AU" sz="2200" dirty="0"/>
          </a:p>
        </p:txBody>
      </p:sp>
    </p:spTree>
    <p:extLst>
      <p:ext uri="{BB962C8B-B14F-4D97-AF65-F5344CB8AC3E}">
        <p14:creationId xmlns:p14="http://schemas.microsoft.com/office/powerpoint/2010/main" val="15513510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Significant incidents </a:t>
            </a:r>
            <a:endParaRPr lang="en-US" dirty="0"/>
          </a:p>
        </p:txBody>
      </p:sp>
      <p:sp>
        <p:nvSpPr>
          <p:cNvPr id="3" name="Content Placeholder 2"/>
          <p:cNvSpPr>
            <a:spLocks noGrp="1"/>
          </p:cNvSpPr>
          <p:nvPr>
            <p:ph idx="1"/>
          </p:nvPr>
        </p:nvSpPr>
        <p:spPr>
          <a:xfrm>
            <a:off x="1463040" y="2119257"/>
            <a:ext cx="6196405" cy="4008250"/>
          </a:xfrm>
        </p:spPr>
        <p:txBody>
          <a:bodyPr>
            <a:normAutofit lnSpcReduction="10000"/>
          </a:bodyPr>
          <a:lstStyle/>
          <a:p>
            <a:r>
              <a:rPr lang="en-US" dirty="0" smtClean="0"/>
              <a:t> Read </a:t>
            </a:r>
            <a:r>
              <a:rPr lang="en-US" dirty="0"/>
              <a:t>p. 292 -</a:t>
            </a:r>
            <a:r>
              <a:rPr lang="en-US" dirty="0" smtClean="0"/>
              <a:t>293.</a:t>
            </a:r>
            <a:endParaRPr lang="en-AU" dirty="0"/>
          </a:p>
          <a:p>
            <a:pPr marL="0" indent="0">
              <a:buNone/>
            </a:pPr>
            <a:r>
              <a:rPr lang="en-US" dirty="0"/>
              <a:t>1. What were the causes of the </a:t>
            </a:r>
            <a:r>
              <a:rPr lang="en-US" dirty="0" err="1"/>
              <a:t>Milpera</a:t>
            </a:r>
            <a:r>
              <a:rPr lang="en-US" dirty="0"/>
              <a:t> Massacre?</a:t>
            </a:r>
            <a:endParaRPr lang="en-AU" dirty="0"/>
          </a:p>
          <a:p>
            <a:pPr marL="0" indent="0">
              <a:buNone/>
            </a:pPr>
            <a:r>
              <a:rPr lang="en-US" dirty="0"/>
              <a:t>2. Which OMCGs were involved? </a:t>
            </a:r>
            <a:endParaRPr lang="en-AU" dirty="0"/>
          </a:p>
          <a:p>
            <a:pPr marL="0" indent="0">
              <a:buNone/>
            </a:pPr>
            <a:r>
              <a:rPr lang="en-US" dirty="0"/>
              <a:t>3. What </a:t>
            </a:r>
            <a:r>
              <a:rPr lang="en-US" dirty="0" smtClean="0"/>
              <a:t>events occurred </a:t>
            </a:r>
            <a:r>
              <a:rPr lang="en-US" dirty="0"/>
              <a:t>on Father’s Day 1984?</a:t>
            </a:r>
            <a:endParaRPr lang="en-AU" dirty="0"/>
          </a:p>
          <a:p>
            <a:pPr marL="0" indent="0">
              <a:buNone/>
            </a:pPr>
            <a:r>
              <a:rPr lang="en-US" dirty="0"/>
              <a:t>4. How many people were charged and what sentences did they receive?</a:t>
            </a:r>
            <a:endParaRPr lang="en-AU" dirty="0"/>
          </a:p>
          <a:p>
            <a:pPr marL="0" indent="0">
              <a:buNone/>
            </a:pPr>
            <a:r>
              <a:rPr lang="en-US" dirty="0"/>
              <a:t>5. Select one other incident and outline the main facts in point form</a:t>
            </a:r>
            <a:r>
              <a:rPr lang="en-US" dirty="0" smtClean="0"/>
              <a:t>.</a:t>
            </a:r>
            <a:endParaRPr lang="en-AU" dirty="0"/>
          </a:p>
        </p:txBody>
      </p:sp>
    </p:spTree>
    <p:extLst>
      <p:ext uri="{BB962C8B-B14F-4D97-AF65-F5344CB8AC3E}">
        <p14:creationId xmlns:p14="http://schemas.microsoft.com/office/powerpoint/2010/main" val="1263728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Gangs of Oz</a:t>
            </a:r>
            <a:endParaRPr lang="en-US" b="1" dirty="0"/>
          </a:p>
        </p:txBody>
      </p:sp>
      <p:sp>
        <p:nvSpPr>
          <p:cNvPr id="3" name="Content Placeholder 2"/>
          <p:cNvSpPr>
            <a:spLocks noGrp="1"/>
          </p:cNvSpPr>
          <p:nvPr>
            <p:ph idx="1"/>
          </p:nvPr>
        </p:nvSpPr>
        <p:spPr/>
        <p:txBody>
          <a:bodyPr/>
          <a:lstStyle/>
          <a:p>
            <a:r>
              <a:rPr lang="en-AU" u="sng" dirty="0">
                <a:hlinkClick r:id="rId2"/>
              </a:rPr>
              <a:t>http://www.youtube.com/watch?v=t8Lnyj8X2Aw&amp;feature=related</a:t>
            </a:r>
            <a:endParaRPr lang="en-AU" dirty="0"/>
          </a:p>
          <a:p>
            <a:pPr marL="0" lvl="0" indent="0">
              <a:buNone/>
            </a:pPr>
            <a:r>
              <a:rPr lang="en-AU" dirty="0"/>
              <a:t>9 mins</a:t>
            </a:r>
          </a:p>
          <a:p>
            <a:r>
              <a:rPr lang="en-AU" u="sng" dirty="0">
                <a:hlinkClick r:id="rId3"/>
              </a:rPr>
              <a:t>http://www.youtube.com/watch?v=FvyRE-341wU&amp;feature=related</a:t>
            </a:r>
            <a:endParaRPr lang="en-AU" dirty="0"/>
          </a:p>
          <a:p>
            <a:pPr marL="0" lvl="0" indent="0">
              <a:buNone/>
            </a:pPr>
            <a:r>
              <a:rPr lang="en-AU" dirty="0"/>
              <a:t>9 </a:t>
            </a:r>
            <a:r>
              <a:rPr lang="en-AU" dirty="0" smtClean="0"/>
              <a:t>mins</a:t>
            </a:r>
            <a:endParaRPr lang="en-AU" dirty="0"/>
          </a:p>
        </p:txBody>
      </p:sp>
    </p:spTree>
    <p:extLst>
      <p:ext uri="{BB962C8B-B14F-4D97-AF65-F5344CB8AC3E}">
        <p14:creationId xmlns:p14="http://schemas.microsoft.com/office/powerpoint/2010/main" val="204560381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Pushpin">
  <a:themeElements>
    <a:clrScheme name="Pushpin">
      <a:dk1>
        <a:sysClr val="windowText" lastClr="000000"/>
      </a:dk1>
      <a:lt1>
        <a:sysClr val="window" lastClr="FFFFFF"/>
      </a:lt1>
      <a:dk2>
        <a:srgbClr val="465E9C"/>
      </a:dk2>
      <a:lt2>
        <a:srgbClr val="CCDDEA"/>
      </a:lt2>
      <a:accent1>
        <a:srgbClr val="FDA023"/>
      </a:accent1>
      <a:accent2>
        <a:srgbClr val="AA2B1E"/>
      </a:accent2>
      <a:accent3>
        <a:srgbClr val="71685C"/>
      </a:accent3>
      <a:accent4>
        <a:srgbClr val="64A73B"/>
      </a:accent4>
      <a:accent5>
        <a:srgbClr val="EB5605"/>
      </a:accent5>
      <a:accent6>
        <a:srgbClr val="B9CA1A"/>
      </a:accent6>
      <a:hlink>
        <a:srgbClr val="D83E2C"/>
      </a:hlink>
      <a:folHlink>
        <a:srgbClr val="ED7D27"/>
      </a:folHlink>
    </a:clrScheme>
    <a:fontScheme name="Pushpin">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ushpin">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Pushpin.thmx</Template>
  <TotalTime>51</TotalTime>
  <Words>519</Words>
  <Application>Microsoft Macintosh PowerPoint</Application>
  <PresentationFormat>On-screen Show (4:3)</PresentationFormat>
  <Paragraphs>41</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Pushpin</vt:lpstr>
      <vt:lpstr>OMCGs: incidents and responses</vt:lpstr>
      <vt:lpstr>Lets review…</vt:lpstr>
      <vt:lpstr>PowerPoint Presentation</vt:lpstr>
      <vt:lpstr>Terms of reference</vt:lpstr>
      <vt:lpstr>Evaluate the strength of this response </vt:lpstr>
      <vt:lpstr>Criteria</vt:lpstr>
      <vt:lpstr>PowerPoint Presentation</vt:lpstr>
      <vt:lpstr>Significant incidents </vt:lpstr>
      <vt:lpstr>Gangs of Oz</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OMCGs- incidents and responses</dc:title>
  <dc:creator>Jacqueline Perl</dc:creator>
  <cp:lastModifiedBy>Jacqueline Perl</cp:lastModifiedBy>
  <cp:revision>6</cp:revision>
  <dcterms:created xsi:type="dcterms:W3CDTF">2011-08-21T06:16:20Z</dcterms:created>
  <dcterms:modified xsi:type="dcterms:W3CDTF">2011-08-21T11:27:51Z</dcterms:modified>
</cp:coreProperties>
</file>